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263" r:id="rId2"/>
    <p:sldId id="256" r:id="rId3"/>
    <p:sldId id="257" r:id="rId4"/>
    <p:sldId id="262" r:id="rId5"/>
    <p:sldId id="264" r:id="rId6"/>
    <p:sldId id="266" r:id="rId7"/>
    <p:sldId id="268" r:id="rId8"/>
    <p:sldId id="267" r:id="rId9"/>
    <p:sldId id="265" r:id="rId10"/>
    <p:sldId id="269"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4949"/>
    <a:srgbClr val="005B5B"/>
    <a:srgbClr val="00595B"/>
    <a:srgbClr val="00775B"/>
    <a:srgbClr val="99BA56"/>
    <a:srgbClr val="728E3A"/>
    <a:srgbClr val="9A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38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50ADC-1AC8-4CEF-86FD-188383BDD534}" type="datetimeFigureOut">
              <a:rPr lang="en-US" smtClean="0"/>
              <a:t>11/11/2020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74F8F-CC5E-4BA6-A22C-8B011444E0EE}" type="slidenum">
              <a:rPr lang="en-US" smtClean="0"/>
              <a:t>‹#›</a:t>
            </a:fld>
            <a:endParaRPr lang="en-US"/>
          </a:p>
        </p:txBody>
      </p:sp>
    </p:spTree>
    <p:extLst>
      <p:ext uri="{BB962C8B-B14F-4D97-AF65-F5344CB8AC3E}">
        <p14:creationId xmlns:p14="http://schemas.microsoft.com/office/powerpoint/2010/main" val="301741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74F8F-CC5E-4BA6-A22C-8B011444E0EE}" type="slidenum">
              <a:rPr lang="en-US" smtClean="0"/>
              <a:t>6</a:t>
            </a:fld>
            <a:endParaRPr lang="en-US"/>
          </a:p>
        </p:txBody>
      </p:sp>
    </p:spTree>
    <p:extLst>
      <p:ext uri="{BB962C8B-B14F-4D97-AF65-F5344CB8AC3E}">
        <p14:creationId xmlns:p14="http://schemas.microsoft.com/office/powerpoint/2010/main" val="261944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A0A70FE-AFD4-4CDC-9E8E-7CA882C5F70D}" type="datetimeFigureOut">
              <a:rPr lang="en-US" smtClean="0"/>
              <a:t>11/11/2020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DC17620-A5E9-47F0-8614-657B1110172E}"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A70FE-AFD4-4CDC-9E8E-7CA882C5F70D}"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7620-A5E9-47F0-8614-657B111017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A70FE-AFD4-4CDC-9E8E-7CA882C5F70D}"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C17620-A5E9-47F0-8614-657B111017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A70FE-AFD4-4CDC-9E8E-7CA882C5F70D}"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7620-A5E9-47F0-8614-657B1110172E}"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A0A70FE-AFD4-4CDC-9E8E-7CA882C5F70D}" type="datetimeFigureOut">
              <a:rPr lang="en-US" smtClean="0"/>
              <a:t>11/11/2020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DC17620-A5E9-47F0-8614-657B1110172E}"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0A70FE-AFD4-4CDC-9E8E-7CA882C5F70D}"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7620-A5E9-47F0-8614-657B1110172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0A70FE-AFD4-4CDC-9E8E-7CA882C5F70D}" type="datetimeFigureOut">
              <a:rPr lang="en-US" smtClean="0"/>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7620-A5E9-47F0-8614-657B1110172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0A70FE-AFD4-4CDC-9E8E-7CA882C5F70D}" type="datetimeFigureOut">
              <a:rPr lang="en-US" smtClean="0"/>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7620-A5E9-47F0-8614-657B1110172E}"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A0A70FE-AFD4-4CDC-9E8E-7CA882C5F70D}" type="datetimeFigureOut">
              <a:rPr lang="en-US" smtClean="0"/>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7620-A5E9-47F0-8614-657B111017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0A70FE-AFD4-4CDC-9E8E-7CA882C5F70D}"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DC17620-A5E9-47F0-8614-657B1110172E}"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0A70FE-AFD4-4CDC-9E8E-7CA882C5F70D}"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7620-A5E9-47F0-8614-657B1110172E}"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A0A70FE-AFD4-4CDC-9E8E-7CA882C5F70D}" type="datetimeFigureOut">
              <a:rPr lang="en-US" smtClean="0"/>
              <a:t>11/11/2020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DC17620-A5E9-47F0-8614-657B111017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mailto:jencarnacion@fsw.org" TargetMode="External"/><Relationship Id="rId2" Type="http://schemas.openxmlformats.org/officeDocument/2006/relationships/hyperlink" Target="mailto:amolina@fsw.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v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80" name="Picture 8"/>
          <p:cNvPicPr>
            <a:picLocks noChangeAspect="1" noChangeArrowheads="1"/>
          </p:cNvPicPr>
          <p:nvPr/>
        </p:nvPicPr>
        <p:blipFill>
          <a:blip r:embed="rId3" cstate="print"/>
          <a:srcRect/>
          <a:stretch>
            <a:fillRect/>
          </a:stretch>
        </p:blipFill>
        <p:spPr bwMode="auto">
          <a:xfrm>
            <a:off x="1574276" y="1143000"/>
            <a:ext cx="6045724" cy="4572000"/>
          </a:xfrm>
          <a:prstGeom prst="rect">
            <a:avLst/>
          </a:prstGeom>
          <a:ln w="228600" cap="sq" cmpd="thickThin">
            <a:solidFill>
              <a:srgbClr val="000000"/>
            </a:solidFill>
            <a:prstDash val="solid"/>
            <a:miter lim="800000"/>
          </a:ln>
          <a:effectLst>
            <a:innerShdw blurRad="76200">
              <a:srgbClr val="000000"/>
            </a:innerShdw>
          </a:effectLst>
        </p:spPr>
      </p:pic>
      <p:pic>
        <p:nvPicPr>
          <p:cNvPr id="259095" name="Picture 23" descr="http://www.helis.com/h/h1_3nam.jp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1653799" y="1383105"/>
            <a:ext cx="3470074" cy="2667000"/>
          </a:xfrm>
          <a:prstGeom prst="rect">
            <a:avLst/>
          </a:prstGeom>
          <a:noFill/>
          <a:effectLst>
            <a:softEdge rad="635000"/>
          </a:effectLst>
        </p:spPr>
      </p:pic>
      <p:pic>
        <p:nvPicPr>
          <p:cNvPr id="259093" name="Picture 21" descr="http://www.britsattheirbest.com/images/f_wwii_parachutes.gif"/>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5105400" y="1295400"/>
            <a:ext cx="2525059" cy="1981200"/>
          </a:xfrm>
          <a:prstGeom prst="rect">
            <a:avLst/>
          </a:prstGeom>
          <a:noFill/>
          <a:effectLst>
            <a:softEdge rad="317500"/>
          </a:effectLst>
        </p:spPr>
      </p:pic>
      <p:pic>
        <p:nvPicPr>
          <p:cNvPr id="259091" name="Picture 19" descr="http://www.army.mil/-images/2009/06/12/40919/army.mil-40919-2009-06-12-160622.jpg"/>
          <p:cNvPicPr>
            <a:picLocks noChangeAspect="1" noChangeArrowheads="1"/>
          </p:cNvPicPr>
          <p:nvPr/>
        </p:nvPicPr>
        <p:blipFill>
          <a:blip r:embed="rId6" cstate="print">
            <a:lum bright="-10000"/>
          </a:blip>
          <a:srcRect/>
          <a:stretch>
            <a:fillRect/>
          </a:stretch>
        </p:blipFill>
        <p:spPr bwMode="auto">
          <a:xfrm>
            <a:off x="4495800" y="3048000"/>
            <a:ext cx="2667000" cy="2006520"/>
          </a:xfrm>
          <a:prstGeom prst="rect">
            <a:avLst/>
          </a:prstGeom>
          <a:noFill/>
          <a:effectLst>
            <a:softEdge rad="635000"/>
          </a:effectLst>
        </p:spPr>
      </p:pic>
      <p:pic>
        <p:nvPicPr>
          <p:cNvPr id="259084" name="Picture 12"/>
          <p:cNvPicPr>
            <a:picLocks noChangeAspect="1" noChangeArrowheads="1"/>
          </p:cNvPicPr>
          <p:nvPr/>
        </p:nvPicPr>
        <p:blipFill>
          <a:blip r:embed="rId7" cstate="print"/>
          <a:srcRect/>
          <a:stretch>
            <a:fillRect/>
          </a:stretch>
        </p:blipFill>
        <p:spPr bwMode="auto">
          <a:xfrm>
            <a:off x="1871017" y="3048000"/>
            <a:ext cx="3442771" cy="2286000"/>
          </a:xfrm>
          <a:prstGeom prst="rect">
            <a:avLst/>
          </a:prstGeom>
          <a:noFill/>
          <a:ln w="12700" cap="flat" cmpd="sng">
            <a:noFill/>
            <a:prstDash val="solid"/>
            <a:miter lim="800000"/>
            <a:headEnd type="none" w="sm" len="sm"/>
            <a:tailEnd type="none" w="sm" len="sm"/>
          </a:ln>
          <a:effectLst>
            <a:softEdge rad="635000"/>
          </a:effectLst>
        </p:spPr>
      </p:pic>
      <p:pic>
        <p:nvPicPr>
          <p:cNvPr id="259089" name="Picture 17" descr="http://blog.cleveland.com/world_impact/2009/01/large_Marine-Sunset-Afghanistan-Dec8-09.jpg"/>
          <p:cNvPicPr>
            <a:picLocks noChangeAspect="1" noChangeArrowheads="1"/>
          </p:cNvPicPr>
          <p:nvPr/>
        </p:nvPicPr>
        <p:blipFill>
          <a:blip r:embed="rId8" cstate="print">
            <a:lum bright="-10000"/>
          </a:blip>
          <a:srcRect/>
          <a:stretch>
            <a:fillRect/>
          </a:stretch>
        </p:blipFill>
        <p:spPr bwMode="auto">
          <a:xfrm>
            <a:off x="3276600" y="3581400"/>
            <a:ext cx="3476625" cy="2310076"/>
          </a:xfrm>
          <a:prstGeom prst="rect">
            <a:avLst/>
          </a:prstGeom>
          <a:noFill/>
          <a:effectLst>
            <a:softEdge rad="635000"/>
          </a:effectLst>
        </p:spPr>
      </p:pic>
      <p:sp>
        <p:nvSpPr>
          <p:cNvPr id="8" name="Text Box 5"/>
          <p:cNvSpPr txBox="1">
            <a:spLocks noChangeArrowheads="1"/>
          </p:cNvSpPr>
          <p:nvPr/>
        </p:nvSpPr>
        <p:spPr bwMode="auto">
          <a:xfrm>
            <a:off x="203200" y="83127"/>
            <a:ext cx="8816680" cy="83099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threePt" dir="t"/>
            </a:scene3d>
            <a:sp3d extrusionH="57150">
              <a:bevelT w="38100" h="38100"/>
            </a:sp3d>
          </a:bodyPr>
          <a:lstStyle/>
          <a:p>
            <a:pPr eaLnBrk="1" hangingPunct="1">
              <a:spcBef>
                <a:spcPct val="50000"/>
              </a:spcBef>
              <a:defRPr/>
            </a:pPr>
            <a:r>
              <a:rPr lang="en-US" sz="4800" b="1" dirty="0">
                <a:ln w="19050">
                  <a:solidFill>
                    <a:schemeClr val="tx2">
                      <a:tint val="1000"/>
                    </a:schemeClr>
                  </a:solidFill>
                  <a:prstDash val="solid"/>
                </a:ln>
                <a:solidFill>
                  <a:srgbClr val="005B5B"/>
                </a:solidFill>
                <a:effectLst>
                  <a:outerShdw blurRad="50000" dist="50800" dir="7500000" algn="tl">
                    <a:srgbClr val="000000">
                      <a:shade val="5000"/>
                      <a:alpha val="35000"/>
                    </a:srgbClr>
                  </a:outerShdw>
                </a:effectLst>
                <a:latin typeface="Bernard MT Condensed" pitchFamily="18" charset="0"/>
              </a:rPr>
              <a:t>Westchester County Veteran Services</a:t>
            </a:r>
          </a:p>
        </p:txBody>
      </p:sp>
      <p:sp>
        <p:nvSpPr>
          <p:cNvPr id="9" name="Text Box 7"/>
          <p:cNvSpPr txBox="1">
            <a:spLocks noChangeArrowheads="1"/>
          </p:cNvSpPr>
          <p:nvPr/>
        </p:nvSpPr>
        <p:spPr bwMode="auto">
          <a:xfrm>
            <a:off x="3520875" y="5461000"/>
            <a:ext cx="5410200" cy="784830"/>
          </a:xfrm>
          <a:prstGeom prst="rect">
            <a:avLst/>
          </a:prstGeom>
          <a:solidFill>
            <a:schemeClr val="accent6">
              <a:lumMod val="60000"/>
              <a:lumOff val="40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spAutoFit/>
            <a:sp3d prstMaterial="dkEdge"/>
          </a:bodyPr>
          <a:lstStyle/>
          <a:p>
            <a:pPr eaLnBrk="1" hangingPunct="1">
              <a:spcBef>
                <a:spcPct val="50000"/>
              </a:spcBef>
              <a:defRPr/>
            </a:pPr>
            <a:r>
              <a:rPr lang="en-US" b="1" dirty="0">
                <a:ln w="10541" cmpd="thinThick">
                  <a:solidFill>
                    <a:srgbClr val="7D7D7D">
                      <a:tint val="100000"/>
                      <a:shade val="100000"/>
                      <a:satMod val="110000"/>
                    </a:srgbClr>
                  </a:solidFill>
                  <a:prstDash val="solid"/>
                </a:ln>
                <a:solidFill>
                  <a:srgbClr val="005B5B"/>
                </a:solidFill>
                <a:latin typeface="Bernard MT Condensed" pitchFamily="18" charset="0"/>
              </a:rPr>
              <a:t>Charlotte Trotter, Veterans Service Officer</a:t>
            </a:r>
          </a:p>
          <a:p>
            <a:pPr eaLnBrk="1" hangingPunct="1">
              <a:spcBef>
                <a:spcPct val="50000"/>
              </a:spcBef>
              <a:defRPr/>
            </a:pPr>
            <a:r>
              <a:rPr lang="en-US" b="1" dirty="0">
                <a:ln w="10541" cmpd="thinThick">
                  <a:solidFill>
                    <a:srgbClr val="7D7D7D">
                      <a:tint val="100000"/>
                      <a:shade val="100000"/>
                      <a:satMod val="110000"/>
                    </a:srgbClr>
                  </a:solidFill>
                  <a:prstDash val="solid"/>
                </a:ln>
                <a:solidFill>
                  <a:srgbClr val="005B5B"/>
                </a:solidFill>
                <a:latin typeface="Bernard MT Condensed" pitchFamily="18" charset="0"/>
              </a:rPr>
              <a:t>Deputy  Director</a:t>
            </a:r>
          </a:p>
        </p:txBody>
      </p:sp>
    </p:spTree>
    <p:extLst>
      <p:ext uri="{BB962C8B-B14F-4D97-AF65-F5344CB8AC3E}">
        <p14:creationId xmlns:p14="http://schemas.microsoft.com/office/powerpoint/2010/main" val="2629590261"/>
      </p:ext>
    </p:extLst>
  </p:cSld>
  <p:clrMapOvr>
    <a:masterClrMapping/>
  </p:clrMapOvr>
  <p:transition spd="slow">
    <p:fade thruBlk="1"/>
    <p:sndAc>
      <p:stSnd>
        <p:snd r:embed="rId2" name="wavamericathebeautifu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5909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5909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5909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59084"/>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59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5A481F-AB96-474D-91E3-E44EBD427C83}"/>
              </a:ext>
            </a:extLst>
          </p:cNvPr>
          <p:cNvSpPr>
            <a:spLocks noGrp="1"/>
          </p:cNvSpPr>
          <p:nvPr>
            <p:ph idx="1"/>
          </p:nvPr>
        </p:nvSpPr>
        <p:spPr/>
        <p:txBody>
          <a:bodyPr>
            <a:normAutofit fontScale="70000" lnSpcReduction="20000"/>
          </a:bodyPr>
          <a:lstStyle/>
          <a:p>
            <a:pPr marL="0" marR="0" algn="just">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Family Services of Westchester (FSW.org)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lvl="1">
              <a:lnSpc>
                <a:spcPct val="115000"/>
              </a:lnSpc>
              <a:spcBef>
                <a:spcPts val="0"/>
              </a:spcBef>
              <a:spcAft>
                <a:spcPts val="100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Andrea Molina</a:t>
            </a:r>
            <a:b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Director of Veteran Services, Vet2Vet</a:t>
            </a:r>
            <a:b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600" u="sng" dirty="0">
                <a:solidFill>
                  <a:srgbClr val="2255AA"/>
                </a:solidFill>
                <a:effectLst/>
                <a:latin typeface="Arial" panose="020B0604020202020204" pitchFamily="34" charset="0"/>
                <a:ea typeface="Times New Roman" panose="02020603050405020304" pitchFamily="18" charset="0"/>
                <a:cs typeface="Times New Roman" panose="02020603050405020304" pitchFamily="18" charset="0"/>
                <a:hlinkClick r:id="rId2"/>
              </a:rPr>
              <a:t>amolina@fsw.org</a:t>
            </a:r>
            <a:br>
              <a:rPr lang="en-US" sz="1600" u="none" strike="noStrike" dirty="0">
                <a:solidFill>
                  <a:srgbClr val="2255AA"/>
                </a:solidFill>
                <a:effectLst/>
                <a:latin typeface="Arial" panose="020B0604020202020204" pitchFamily="34" charset="0"/>
                <a:ea typeface="Times New Roman" panose="02020603050405020304" pitchFamily="18" charset="0"/>
                <a:cs typeface="Times New Roman" panose="02020603050405020304" pitchFamily="18" charset="0"/>
                <a:hlinkClick r:id="rId2"/>
              </a:rPr>
            </a:b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914-358-4240</a:t>
            </a:r>
            <a:br>
              <a:rPr lang="en-US" sz="1600" u="sng" dirty="0">
                <a:solidFill>
                  <a:srgbClr val="2255AA"/>
                </a:solidFill>
                <a:latin typeface="Arial" panose="020B0604020202020204" pitchFamily="34" charset="0"/>
                <a:ea typeface="Times New Roman" panose="02020603050405020304" pitchFamily="18" charset="0"/>
                <a:cs typeface="Times New Roman" panose="02020603050405020304" pitchFamily="18" charset="0"/>
                <a:hlinkClick r:id="rId2"/>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74320" lvl="1">
              <a:lnSpc>
                <a:spcPct val="115000"/>
              </a:lnSpc>
              <a:spcBef>
                <a:spcPts val="0"/>
              </a:spcBef>
              <a:spcAft>
                <a:spcPts val="100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Jessica Encarnacion</a:t>
            </a:r>
            <a:b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 Manager/Veteran Spouse Peer Facilitator</a:t>
            </a:r>
            <a:b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600" u="sng" dirty="0">
                <a:solidFill>
                  <a:srgbClr val="2255AA"/>
                </a:solidFill>
                <a:effectLst/>
                <a:latin typeface="Arial" panose="020B0604020202020204" pitchFamily="34" charset="0"/>
                <a:ea typeface="Times New Roman" panose="02020603050405020304" pitchFamily="18" charset="0"/>
                <a:cs typeface="Times New Roman" panose="02020603050405020304" pitchFamily="18" charset="0"/>
                <a:hlinkClick r:id="rId3"/>
              </a:rPr>
              <a:t>jencarnacion@fsw.org</a:t>
            </a:r>
            <a:b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914-358-4239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Veterans Outreach and Support</a:t>
            </a:r>
            <a:b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106 North Broadway</a:t>
            </a:r>
            <a:b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White Plains, NY 10606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White Plains Vet Center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(Readjustment counseling/Family Counseling) #914-682-6250</a:t>
            </a:r>
          </a:p>
          <a:p>
            <a:pPr marL="0" marR="0" indent="0" algn="just">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Services for the Underserved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(Peer counseling/Case Management) #844-787-6722</a:t>
            </a:r>
          </a:p>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Veterans Crisis Line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#800-273-8255 press 1</a:t>
            </a:r>
          </a:p>
          <a:p>
            <a:pPr marL="0" marR="0" indent="0" algn="just">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Legal Services of Hudson Valley</a:t>
            </a:r>
            <a:r>
              <a:rPr lang="en-US" sz="1800" dirty="0">
                <a:effectLst/>
                <a:latin typeface="Calibri" panose="020F0502020204030204" pitchFamily="34" charset="0"/>
                <a:ea typeface="Calibri" panose="020F0502020204030204" pitchFamily="34" charset="0"/>
                <a:cs typeface="Times New Roman" panose="02020603050405020304" pitchFamily="18" charset="0"/>
              </a:rPr>
              <a:t> (Veterans and Military Families Advocacy Project) #877-574-8529</a:t>
            </a:r>
          </a:p>
          <a:p>
            <a:pPr marL="0" marR="0" algn="ctr">
              <a:lnSpc>
                <a:spcPct val="115000"/>
              </a:lnSpc>
              <a:spcBef>
                <a:spcPts val="0"/>
              </a:spcBef>
              <a:spcAft>
                <a:spcPts val="1000"/>
              </a:spcAft>
              <a:tabLst>
                <a:tab pos="2971800" algn="ctr"/>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F0F16A7B-A64D-49AB-B585-F934B5048580}"/>
              </a:ext>
            </a:extLst>
          </p:cNvPr>
          <p:cNvSpPr>
            <a:spLocks noGrp="1"/>
          </p:cNvSpPr>
          <p:nvPr>
            <p:ph type="title"/>
          </p:nvPr>
        </p:nvSpPr>
        <p:spPr/>
        <p:txBody>
          <a:bodyPr/>
          <a:lstStyle/>
          <a:p>
            <a:r>
              <a:rPr lang="en-US" dirty="0"/>
              <a:t>Resources FOR VETERANS</a:t>
            </a:r>
          </a:p>
        </p:txBody>
      </p:sp>
    </p:spTree>
    <p:extLst>
      <p:ext uri="{BB962C8B-B14F-4D97-AF65-F5344CB8AC3E}">
        <p14:creationId xmlns:p14="http://schemas.microsoft.com/office/powerpoint/2010/main" val="174639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5A461F-4802-461D-88C1-2E23DD72D2F0}"/>
              </a:ext>
            </a:extLst>
          </p:cNvPr>
          <p:cNvSpPr>
            <a:spLocks noGrp="1"/>
          </p:cNvSpPr>
          <p:nvPr>
            <p:ph idx="1"/>
          </p:nvPr>
        </p:nvSpPr>
        <p:spPr/>
        <p:txBody>
          <a:bodyPr>
            <a:normAutofit fontScale="70000" lnSpcReduction="20000"/>
          </a:bodyPr>
          <a:lstStyle/>
          <a:p>
            <a:pPr marL="0" marR="0" indent="0">
              <a:lnSpc>
                <a:spcPct val="115000"/>
              </a:lnSpc>
              <a:spcBef>
                <a:spcPts val="0"/>
              </a:spcBef>
              <a:spcAft>
                <a:spcPts val="1000"/>
              </a:spcAft>
              <a:buNone/>
              <a:tabLst>
                <a:tab pos="2971800" algn="ctr"/>
              </a:tabLst>
            </a:pPr>
            <a:r>
              <a:rPr lang="en-US" b="1" u="sng" dirty="0">
                <a:latin typeface="Calibri" panose="020F0502020204030204" pitchFamily="34" charset="0"/>
                <a:ea typeface="Calibri" panose="020F0502020204030204" pitchFamily="34" charset="0"/>
                <a:cs typeface="Times New Roman" panose="02020603050405020304" pitchFamily="18" charset="0"/>
              </a:rPr>
              <a:t>Emp</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loyment Resources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Westchester County One-Stop Employment #914-995-4976 and 914-995-4561</a:t>
            </a:r>
          </a:p>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VA for Vets (Employment) #855-824-8387 and 917-301-4701 </a:t>
            </a:r>
          </a:p>
          <a:p>
            <a:pPr marL="0" marR="0" indent="0">
              <a:lnSpc>
                <a:spcPct val="115000"/>
              </a:lnSpc>
              <a:spcBef>
                <a:spcPts val="0"/>
              </a:spcBef>
              <a:spcAft>
                <a:spcPts val="1000"/>
              </a:spcAft>
              <a:buNone/>
              <a:tabLst>
                <a:tab pos="1028700" algn="l"/>
              </a:tabLst>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tabLst>
                <a:tab pos="1028700" algn="l"/>
              </a:tabLs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Homelessness/Housing/Patriot Housing</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Westchester Veterans Housing caseworker – Paul #914-737-4400 x3740</a:t>
            </a:r>
          </a:p>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National Veteran Homeless #1-87-424-3838</a:t>
            </a:r>
          </a:p>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Jan Peek Shelter – Veterans Transitional Housing #914-736-2636</a:t>
            </a:r>
          </a:p>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Breaking Ground-Montrose – Veterans Transitional Residence #914-606-3480 and 914-606-3499</a:t>
            </a:r>
          </a:p>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Department of Social Services (DSS) Office of Temporary Housing Assistance 914-995-3333</a:t>
            </a:r>
          </a:p>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(Emergency # for families:  weekends/afterhours) 914-995-2099</a:t>
            </a:r>
          </a:p>
          <a:p>
            <a:endParaRPr lang="en-US" dirty="0"/>
          </a:p>
        </p:txBody>
      </p:sp>
      <p:sp>
        <p:nvSpPr>
          <p:cNvPr id="3" name="Title 2">
            <a:extLst>
              <a:ext uri="{FF2B5EF4-FFF2-40B4-BE49-F238E27FC236}">
                <a16:creationId xmlns:a16="http://schemas.microsoft.com/office/drawing/2014/main" id="{CDC7AEE4-205A-4C24-9457-957295F2E4BB}"/>
              </a:ext>
            </a:extLst>
          </p:cNvPr>
          <p:cNvSpPr>
            <a:spLocks noGrp="1"/>
          </p:cNvSpPr>
          <p:nvPr>
            <p:ph type="title"/>
          </p:nvPr>
        </p:nvSpPr>
        <p:spPr/>
        <p:txBody>
          <a:bodyPr/>
          <a:lstStyle/>
          <a:p>
            <a:r>
              <a:rPr lang="en-US" dirty="0"/>
              <a:t>Resources </a:t>
            </a:r>
            <a:r>
              <a:rPr lang="en-US"/>
              <a:t>for Veterans (CONT.)</a:t>
            </a:r>
            <a:endParaRPr lang="en-US" dirty="0"/>
          </a:p>
        </p:txBody>
      </p:sp>
    </p:spTree>
    <p:extLst>
      <p:ext uri="{BB962C8B-B14F-4D97-AF65-F5344CB8AC3E}">
        <p14:creationId xmlns:p14="http://schemas.microsoft.com/office/powerpoint/2010/main" val="284211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2719"/>
            <a:ext cx="8763000" cy="1371600"/>
          </a:xfrm>
          <a:noFill/>
          <a:ln>
            <a:noFill/>
          </a:ln>
          <a:effectLst>
            <a:outerShdw blurRad="50800" dist="38100" dir="18900000" algn="bl" rotWithShape="0">
              <a:prstClr val="black">
                <a:alpha val="40000"/>
              </a:prstClr>
            </a:outerShdw>
          </a:effectLst>
        </p:spPr>
        <p:txBody>
          <a:bodyPr>
            <a:normAutofit/>
          </a:bodyPr>
          <a:lstStyle/>
          <a:p>
            <a:r>
              <a:rPr lang="en-US" sz="3200" dirty="0">
                <a:solidFill>
                  <a:srgbClr val="005B5B"/>
                </a:solidFill>
                <a:effectLst>
                  <a:outerShdw blurRad="38100" dist="38100" dir="2700000" algn="tl">
                    <a:srgbClr val="000000">
                      <a:alpha val="43137"/>
                    </a:srgbClr>
                  </a:outerShdw>
                </a:effectLst>
                <a:latin typeface="Gill Sans MT Ext Condensed Bold" panose="020B0902020104020203" pitchFamily="34" charset="0"/>
              </a:rPr>
              <a:t>WESTCHESTER COUNTY VETERANS SERVICE AGENCY</a:t>
            </a:r>
          </a:p>
        </p:txBody>
      </p:sp>
      <p:sp>
        <p:nvSpPr>
          <p:cNvPr id="5" name="Title 1"/>
          <p:cNvSpPr txBox="1">
            <a:spLocks/>
          </p:cNvSpPr>
          <p:nvPr/>
        </p:nvSpPr>
        <p:spPr>
          <a:xfrm>
            <a:off x="6467764" y="2512291"/>
            <a:ext cx="3505200" cy="35052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6" name="Title 1"/>
          <p:cNvSpPr txBox="1">
            <a:spLocks/>
          </p:cNvSpPr>
          <p:nvPr/>
        </p:nvSpPr>
        <p:spPr>
          <a:xfrm>
            <a:off x="4349090" y="2790334"/>
            <a:ext cx="2514600" cy="335280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1450" indent="-171450">
              <a:buFont typeface="Arial" panose="020B0604020202020204" pitchFamily="34" charset="0"/>
              <a:buChar char="•"/>
            </a:pPr>
            <a:r>
              <a:rPr lang="en-US" sz="1100" b="1" dirty="0">
                <a:solidFill>
                  <a:schemeClr val="bg1">
                    <a:lumMod val="85000"/>
                  </a:schemeClr>
                </a:solidFill>
              </a:rPr>
              <a:t>VA Pensions &amp; Compensations </a:t>
            </a:r>
          </a:p>
          <a:p>
            <a:pPr marL="171450" indent="-171450">
              <a:buFont typeface="Arial" panose="020B0604020202020204" pitchFamily="34" charset="0"/>
              <a:buChar char="•"/>
            </a:pPr>
            <a:endParaRPr lang="en-US" sz="1100" b="1" dirty="0">
              <a:solidFill>
                <a:schemeClr val="bg1">
                  <a:lumMod val="85000"/>
                </a:schemeClr>
              </a:solidFill>
            </a:endParaRPr>
          </a:p>
          <a:p>
            <a:pPr marL="171450" indent="-171450">
              <a:buFont typeface="Arial" panose="020B0604020202020204" pitchFamily="34" charset="0"/>
              <a:buChar char="•"/>
            </a:pPr>
            <a:r>
              <a:rPr lang="en-US" sz="1100" b="1" dirty="0">
                <a:solidFill>
                  <a:schemeClr val="bg1">
                    <a:lumMod val="85000"/>
                  </a:schemeClr>
                </a:solidFill>
              </a:rPr>
              <a:t>VA Burial Benefits</a:t>
            </a:r>
          </a:p>
          <a:p>
            <a:pPr marL="171450" indent="-171450">
              <a:buFont typeface="Arial" panose="020B0604020202020204" pitchFamily="34" charset="0"/>
              <a:buChar char="•"/>
            </a:pPr>
            <a:endParaRPr lang="en-US" sz="1100" b="1" dirty="0">
              <a:solidFill>
                <a:schemeClr val="bg1">
                  <a:lumMod val="85000"/>
                </a:schemeClr>
              </a:solidFill>
            </a:endParaRPr>
          </a:p>
          <a:p>
            <a:pPr marL="171450" indent="-171450">
              <a:buFont typeface="Arial" panose="020B0604020202020204" pitchFamily="34" charset="0"/>
              <a:buChar char="•"/>
            </a:pPr>
            <a:r>
              <a:rPr lang="en-US" sz="1100" b="1" dirty="0">
                <a:solidFill>
                  <a:schemeClr val="bg1">
                    <a:lumMod val="85000"/>
                  </a:schemeClr>
                </a:solidFill>
              </a:rPr>
              <a:t>VA Property Tax Exemption</a:t>
            </a:r>
            <a:endParaRPr lang="en-US" sz="1100" dirty="0">
              <a:solidFill>
                <a:schemeClr val="bg1">
                  <a:lumMod val="85000"/>
                </a:schemeClr>
              </a:solidFill>
            </a:endParaRPr>
          </a:p>
          <a:p>
            <a:pPr marL="171450" indent="-171450">
              <a:buFont typeface="Arial" panose="020B0604020202020204" pitchFamily="34" charset="0"/>
              <a:buChar char="•"/>
            </a:pPr>
            <a:endParaRPr lang="en-US" sz="1100" b="1" dirty="0">
              <a:solidFill>
                <a:schemeClr val="bg1">
                  <a:lumMod val="85000"/>
                </a:schemeClr>
              </a:solidFill>
            </a:endParaRPr>
          </a:p>
          <a:p>
            <a:pPr marL="171450" indent="-171450">
              <a:buFont typeface="Arial" panose="020B0604020202020204" pitchFamily="34" charset="0"/>
              <a:buChar char="•"/>
            </a:pPr>
            <a:r>
              <a:rPr lang="en-US" sz="1100" b="1" dirty="0">
                <a:solidFill>
                  <a:schemeClr val="bg1">
                    <a:lumMod val="85000"/>
                  </a:schemeClr>
                </a:solidFill>
              </a:rPr>
              <a:t>VA Group Life Insurance </a:t>
            </a:r>
            <a:endParaRPr lang="en-US" sz="1100" dirty="0">
              <a:solidFill>
                <a:schemeClr val="bg1">
                  <a:lumMod val="85000"/>
                </a:schemeClr>
              </a:solidFill>
            </a:endParaRPr>
          </a:p>
          <a:p>
            <a:pPr marL="171450" indent="-171450">
              <a:buFont typeface="Arial" panose="020B0604020202020204" pitchFamily="34" charset="0"/>
              <a:buChar char="•"/>
            </a:pPr>
            <a:endParaRPr lang="en-US" sz="1100" b="1" dirty="0">
              <a:solidFill>
                <a:schemeClr val="bg1">
                  <a:lumMod val="85000"/>
                </a:schemeClr>
              </a:solidFill>
            </a:endParaRPr>
          </a:p>
          <a:p>
            <a:pPr marL="171450" indent="-171450">
              <a:buFont typeface="Arial" panose="020B0604020202020204" pitchFamily="34" charset="0"/>
              <a:buChar char="•"/>
            </a:pPr>
            <a:r>
              <a:rPr lang="en-US" sz="1100" b="1" dirty="0">
                <a:solidFill>
                  <a:schemeClr val="bg1">
                    <a:lumMod val="85000"/>
                  </a:schemeClr>
                </a:solidFill>
              </a:rPr>
              <a:t>VA Healthcare ID Card Enrollment Days </a:t>
            </a:r>
          </a:p>
          <a:p>
            <a:pPr marL="171450" indent="-171450">
              <a:buFont typeface="Arial" panose="020B0604020202020204" pitchFamily="34" charset="0"/>
              <a:buChar char="•"/>
            </a:pPr>
            <a:endParaRPr lang="en-US" sz="1100" b="1" dirty="0">
              <a:solidFill>
                <a:schemeClr val="bg1">
                  <a:lumMod val="85000"/>
                </a:schemeClr>
              </a:solidFill>
            </a:endParaRPr>
          </a:p>
          <a:p>
            <a:pPr marL="171450" indent="-171450">
              <a:buFont typeface="Arial" panose="020B0604020202020204" pitchFamily="34" charset="0"/>
              <a:buChar char="•"/>
            </a:pPr>
            <a:r>
              <a:rPr lang="en-US" sz="1100" b="1" dirty="0">
                <a:solidFill>
                  <a:schemeClr val="bg1">
                    <a:lumMod val="85000"/>
                  </a:schemeClr>
                </a:solidFill>
              </a:rPr>
              <a:t>Veterans Real Property Tax Exemption </a:t>
            </a:r>
          </a:p>
          <a:p>
            <a:pPr marL="171450" indent="-171450">
              <a:buFont typeface="Arial" panose="020B0604020202020204" pitchFamily="34" charset="0"/>
              <a:buChar char="•"/>
            </a:pPr>
            <a:endParaRPr lang="en-US" sz="1100" b="1" dirty="0">
              <a:solidFill>
                <a:schemeClr val="bg1">
                  <a:lumMod val="85000"/>
                </a:schemeClr>
              </a:solidFill>
            </a:endParaRPr>
          </a:p>
          <a:p>
            <a:pPr marL="171450" indent="-171450">
              <a:buFont typeface="Arial" panose="020B0604020202020204" pitchFamily="34" charset="0"/>
              <a:buChar char="•"/>
            </a:pPr>
            <a:r>
              <a:rPr lang="en-US" sz="1100" b="1" dirty="0">
                <a:solidFill>
                  <a:schemeClr val="bg1">
                    <a:lumMod val="85000"/>
                  </a:schemeClr>
                </a:solidFill>
              </a:rPr>
              <a:t>Securing Military and Personal Records </a:t>
            </a:r>
          </a:p>
          <a:p>
            <a:pPr marL="171450" indent="-171450">
              <a:buFont typeface="Arial" panose="020B0604020202020204" pitchFamily="34" charset="0"/>
              <a:buChar char="•"/>
            </a:pPr>
            <a:endParaRPr lang="en-US" sz="1100" b="1" dirty="0">
              <a:solidFill>
                <a:schemeClr val="bg1">
                  <a:lumMod val="85000"/>
                </a:schemeClr>
              </a:solidFill>
            </a:endParaRPr>
          </a:p>
          <a:p>
            <a:pPr marL="171450" indent="-171450">
              <a:buFont typeface="Arial" panose="020B0604020202020204" pitchFamily="34" charset="0"/>
              <a:buChar char="•"/>
            </a:pPr>
            <a:r>
              <a:rPr lang="en-US" sz="1100" b="1" dirty="0">
                <a:solidFill>
                  <a:schemeClr val="bg1">
                    <a:lumMod val="85000"/>
                  </a:schemeClr>
                </a:solidFill>
              </a:rPr>
              <a:t>Obtaining Medals and Awards Referrals</a:t>
            </a:r>
            <a:endParaRPr lang="en-US" sz="1100" dirty="0">
              <a:solidFill>
                <a:schemeClr val="bg1">
                  <a:lumMod val="85000"/>
                </a:schemeClr>
              </a:solidFill>
            </a:endParaRPr>
          </a:p>
          <a:p>
            <a:pPr marL="171450" indent="-171450">
              <a:buFont typeface="Arial" panose="020B0604020202020204" pitchFamily="34" charset="0"/>
              <a:buChar char="•"/>
            </a:pPr>
            <a:endParaRPr lang="en-US" sz="1100" b="1" dirty="0">
              <a:solidFill>
                <a:schemeClr val="bg1">
                  <a:lumMod val="85000"/>
                </a:schemeClr>
              </a:solidFill>
            </a:endParaRPr>
          </a:p>
          <a:p>
            <a:pPr marL="171450" indent="-171450">
              <a:buFont typeface="Arial" panose="020B0604020202020204" pitchFamily="34" charset="0"/>
              <a:buChar char="•"/>
            </a:pPr>
            <a:r>
              <a:rPr lang="en-US" sz="1100" b="1" dirty="0">
                <a:solidFill>
                  <a:schemeClr val="bg1">
                    <a:lumMod val="85000"/>
                  </a:schemeClr>
                </a:solidFill>
              </a:rPr>
              <a:t>VA Vocational Rehabilitation &amp; Employment Benefits </a:t>
            </a:r>
            <a:endParaRPr lang="en-US" sz="1100" dirty="0">
              <a:solidFill>
                <a:schemeClr val="bg1">
                  <a:lumMod val="85000"/>
                </a:schemeClr>
              </a:solidFill>
            </a:endParaRPr>
          </a:p>
          <a:p>
            <a:r>
              <a:rPr lang="en-US" sz="1100" i="1" dirty="0">
                <a:solidFill>
                  <a:schemeClr val="bg1">
                    <a:lumMod val="85000"/>
                  </a:schemeClr>
                </a:solidFill>
              </a:rPr>
              <a:t>       </a:t>
            </a:r>
            <a:endParaRPr lang="en-US" sz="1100" b="1" dirty="0">
              <a:solidFill>
                <a:schemeClr val="bg1">
                  <a:lumMod val="85000"/>
                </a:schemeClr>
              </a:solidFill>
            </a:endParaRPr>
          </a:p>
          <a:p>
            <a:pPr marL="171450" indent="-171450">
              <a:buFont typeface="Arial" panose="020B0604020202020204" pitchFamily="34" charset="0"/>
              <a:buChar char="•"/>
            </a:pPr>
            <a:r>
              <a:rPr lang="en-US" sz="1100" b="1" dirty="0">
                <a:solidFill>
                  <a:schemeClr val="bg1">
                    <a:lumMod val="85000"/>
                  </a:schemeClr>
                </a:solidFill>
              </a:rPr>
              <a:t>VA Education Benefits</a:t>
            </a:r>
            <a:endParaRPr lang="en-US" sz="1100" dirty="0">
              <a:solidFill>
                <a:schemeClr val="bg1">
                  <a:lumMod val="85000"/>
                </a:schemeClr>
              </a:solidFill>
            </a:endParaRPr>
          </a:p>
          <a:p>
            <a:pPr marL="342900" indent="-342900">
              <a:buFont typeface="Arial" panose="020B0604020202020204" pitchFamily="34" charset="0"/>
              <a:buChar char="•"/>
            </a:pPr>
            <a:endParaRPr lang="en-US" sz="1100" dirty="0">
              <a:solidFill>
                <a:schemeClr val="bg1">
                  <a:lumMod val="8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98862"/>
            <a:ext cx="3657600" cy="396353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56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To ensure that veterans and their dependents receive the maximum benefits from the federal Department of Veterans Affairs and other agencies at all levels of government.</a:t>
            </a:r>
          </a:p>
          <a:p>
            <a:pPr marL="45720" indent="0">
              <a:buNone/>
            </a:pPr>
            <a:endParaRPr lang="en-US" dirty="0"/>
          </a:p>
          <a:p>
            <a:r>
              <a:rPr lang="en-US" dirty="0"/>
              <a:t>To promote the interests and welfare of veterans, their dependents and survivors and to enhance their quality of life through free accredited representation, counseling, claims assistance, education, advocacy and special projects.</a:t>
            </a:r>
          </a:p>
          <a:p>
            <a:endParaRPr lang="en-US" dirty="0"/>
          </a:p>
          <a:p>
            <a:r>
              <a:rPr lang="en-US" dirty="0"/>
              <a:t>Work closely with the </a:t>
            </a:r>
            <a:r>
              <a:rPr lang="en-US" dirty="0">
                <a:hlinkClick r:id="rId2"/>
              </a:rPr>
              <a:t>United States Department of Veterans Affairs</a:t>
            </a:r>
            <a:r>
              <a:rPr lang="en-US" dirty="0"/>
              <a:t> and other federal, state, local, and private agencies to provide optimal service at the local level. </a:t>
            </a:r>
          </a:p>
          <a:p>
            <a:endParaRPr lang="en-US" dirty="0"/>
          </a:p>
        </p:txBody>
      </p:sp>
      <p:sp>
        <p:nvSpPr>
          <p:cNvPr id="2" name="Title 1"/>
          <p:cNvSpPr>
            <a:spLocks noGrp="1"/>
          </p:cNvSpPr>
          <p:nvPr>
            <p:ph type="title"/>
          </p:nvPr>
        </p:nvSpPr>
        <p:spPr/>
        <p:txBody>
          <a:bodyPr/>
          <a:lstStyle/>
          <a:p>
            <a:r>
              <a:rPr lang="en-US" dirty="0"/>
              <a:t>Mission Statement</a:t>
            </a:r>
          </a:p>
        </p:txBody>
      </p:sp>
    </p:spTree>
    <p:extLst>
      <p:ext uri="{BB962C8B-B14F-4D97-AF65-F5344CB8AC3E}">
        <p14:creationId xmlns:p14="http://schemas.microsoft.com/office/powerpoint/2010/main" val="415351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45720" indent="0">
              <a:buNone/>
            </a:pPr>
            <a:r>
              <a:rPr lang="en-US" b="1" dirty="0"/>
              <a:t>Who's Eligible </a:t>
            </a:r>
          </a:p>
          <a:p>
            <a:endParaRPr lang="en-US" b="1" dirty="0"/>
          </a:p>
          <a:p>
            <a:r>
              <a:rPr lang="en-US" dirty="0"/>
              <a:t>Eligibility for most federal, state and local benefits is based upon discharge from active military service under other than dishonorable conditions. </a:t>
            </a:r>
          </a:p>
          <a:p>
            <a:r>
              <a:rPr lang="en-US" dirty="0"/>
              <a:t>90 days of service during wartime and/or conflict periods </a:t>
            </a:r>
          </a:p>
          <a:p>
            <a:pPr marL="45720" indent="0">
              <a:buNone/>
            </a:pPr>
            <a:r>
              <a:rPr lang="en-US" dirty="0"/>
              <a:t>    or two years of military service since 1980 or 181 days during peacetime</a:t>
            </a:r>
          </a:p>
          <a:p>
            <a:endParaRPr lang="en-US" dirty="0"/>
          </a:p>
          <a:p>
            <a:pPr marL="45720" indent="0">
              <a:buNone/>
            </a:pPr>
            <a:r>
              <a:rPr lang="en-US" b="1" dirty="0"/>
              <a:t>War Time Service</a:t>
            </a:r>
          </a:p>
          <a:p>
            <a:endParaRPr lang="en-US" b="1" dirty="0"/>
          </a:p>
          <a:p>
            <a:r>
              <a:rPr lang="en-US" dirty="0"/>
              <a:t>Some VA benefits and medical care require wartime service. As specified in law, the VA recognizes these war periods:</a:t>
            </a:r>
          </a:p>
          <a:p>
            <a:r>
              <a:rPr lang="en-US" dirty="0"/>
              <a:t>World War II (September 16, 1940 to July 25, 1947) </a:t>
            </a:r>
          </a:p>
          <a:p>
            <a:r>
              <a:rPr lang="en-US" dirty="0"/>
              <a:t>Korean Conflict (June 27, 1950 to January 31, 1955) </a:t>
            </a:r>
          </a:p>
          <a:p>
            <a:r>
              <a:rPr lang="en-US" dirty="0"/>
              <a:t>Vietnam Era (August 5, 1964 to May 7, 1975) </a:t>
            </a:r>
          </a:p>
          <a:p>
            <a:r>
              <a:rPr lang="en-US" dirty="0"/>
              <a:t>Persian Gulf War (August 2, 1990 to present) requires service for 2 years or the full period for which called to active duty.  Exceptions applying to service between September 7, 1980 and August 1, 1990 also apply to Persian Gulf War. </a:t>
            </a:r>
          </a:p>
          <a:p>
            <a:r>
              <a:rPr lang="en-US" dirty="0"/>
              <a:t>You must have served at least 90 days on active duty and must have been discharged or released under other than dishonorable conditions. If you served less than 90 days, you may be eligible if discharged because of a service-connected disability.</a:t>
            </a:r>
          </a:p>
          <a:p>
            <a:endParaRPr lang="en-US" dirty="0"/>
          </a:p>
          <a:p>
            <a:endParaRPr lang="en-US" dirty="0"/>
          </a:p>
        </p:txBody>
      </p:sp>
      <p:sp>
        <p:nvSpPr>
          <p:cNvPr id="2" name="Title 1"/>
          <p:cNvSpPr>
            <a:spLocks noGrp="1"/>
          </p:cNvSpPr>
          <p:nvPr>
            <p:ph type="title"/>
          </p:nvPr>
        </p:nvSpPr>
        <p:spPr/>
        <p:txBody>
          <a:bodyPr/>
          <a:lstStyle/>
          <a:p>
            <a:r>
              <a:rPr lang="en-US" dirty="0"/>
              <a:t>Benefit Eligibility</a:t>
            </a:r>
          </a:p>
        </p:txBody>
      </p:sp>
    </p:spTree>
    <p:extLst>
      <p:ext uri="{BB962C8B-B14F-4D97-AF65-F5344CB8AC3E}">
        <p14:creationId xmlns:p14="http://schemas.microsoft.com/office/powerpoint/2010/main" val="69685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45720" indent="0">
              <a:buNone/>
            </a:pPr>
            <a:r>
              <a:rPr lang="en-US" b="1" dirty="0"/>
              <a:t>Peacetime Service</a:t>
            </a:r>
            <a:br>
              <a:rPr lang="en-US" dirty="0"/>
            </a:br>
            <a:endParaRPr lang="en-US" dirty="0"/>
          </a:p>
          <a:p>
            <a:r>
              <a:rPr lang="en-US" dirty="0"/>
              <a:t>If your service fell entirely within any one of the following periods:</a:t>
            </a:r>
          </a:p>
          <a:p>
            <a:pPr marL="45720" indent="0">
              <a:buNone/>
            </a:pPr>
            <a:r>
              <a:rPr lang="en-US" dirty="0"/>
              <a:t>    July 26, 1947 to June 26,1950 </a:t>
            </a:r>
          </a:p>
          <a:p>
            <a:r>
              <a:rPr lang="en-US" dirty="0"/>
              <a:t>February 1, 1955 to August 4, 1964 </a:t>
            </a:r>
          </a:p>
          <a:p>
            <a:r>
              <a:rPr lang="en-US" dirty="0"/>
              <a:t>May 8, 1975 to September 7, 1980 (if enlisted) or to October 16, 1981 (if officer).</a:t>
            </a:r>
          </a:p>
          <a:p>
            <a:r>
              <a:rPr lang="en-US" dirty="0"/>
              <a:t>You must have served at least 181 days of continuous active duty and you must have been discharged or released under conditions other than dishonorable. If you served less than 181 days, you may be eligible if discharged because of a service-connected disability.</a:t>
            </a:r>
          </a:p>
          <a:p>
            <a:endParaRPr lang="en-US" dirty="0"/>
          </a:p>
          <a:p>
            <a:pPr marL="45720" indent="0">
              <a:buNone/>
            </a:pPr>
            <a:r>
              <a:rPr lang="en-US" b="1" dirty="0"/>
              <a:t>Family and Survivor</a:t>
            </a:r>
            <a:br>
              <a:rPr lang="en-US" b="1" dirty="0"/>
            </a:br>
            <a:endParaRPr lang="en-US" b="1" dirty="0"/>
          </a:p>
          <a:p>
            <a:r>
              <a:rPr lang="en-US" dirty="0"/>
              <a:t>Dependency and Indemnity Compensation </a:t>
            </a:r>
          </a:p>
          <a:p>
            <a:pPr lvl="1"/>
            <a:r>
              <a:rPr lang="en-US" dirty="0"/>
              <a:t>DIC payments to surviving spouse</a:t>
            </a:r>
          </a:p>
          <a:p>
            <a:pPr lvl="1"/>
            <a:r>
              <a:rPr lang="en-US" dirty="0"/>
              <a:t>DIC payments to parents and children</a:t>
            </a:r>
          </a:p>
          <a:p>
            <a:pPr lvl="1"/>
            <a:r>
              <a:rPr lang="en-US" dirty="0"/>
              <a:t>Spina Bifida benefits </a:t>
            </a:r>
          </a:p>
          <a:p>
            <a:r>
              <a:rPr lang="en-US" dirty="0"/>
              <a:t>Medical Care for family and survivors (CHAMPVA) </a:t>
            </a:r>
          </a:p>
          <a:p>
            <a:r>
              <a:rPr lang="en-US" dirty="0"/>
              <a:t>Widows Pension </a:t>
            </a:r>
          </a:p>
          <a:p>
            <a:r>
              <a:rPr lang="en-US" dirty="0"/>
              <a:t>Burial of spouse and eligible family members</a:t>
            </a:r>
          </a:p>
          <a:p>
            <a:r>
              <a:rPr lang="en-US" dirty="0"/>
              <a:t>Educational benefits </a:t>
            </a:r>
          </a:p>
          <a:p>
            <a:r>
              <a:rPr lang="en-US" dirty="0"/>
              <a:t>Home Loan Guaranty for surviving spouse </a:t>
            </a:r>
          </a:p>
          <a:p>
            <a:endParaRPr lang="en-US" dirty="0"/>
          </a:p>
        </p:txBody>
      </p:sp>
      <p:sp>
        <p:nvSpPr>
          <p:cNvPr id="3" name="Title 2"/>
          <p:cNvSpPr>
            <a:spLocks noGrp="1"/>
          </p:cNvSpPr>
          <p:nvPr>
            <p:ph type="title"/>
          </p:nvPr>
        </p:nvSpPr>
        <p:spPr/>
        <p:txBody>
          <a:bodyPr/>
          <a:lstStyle/>
          <a:p>
            <a:r>
              <a:rPr lang="en-US" dirty="0"/>
              <a:t>Benefit Eligibility cont.</a:t>
            </a:r>
          </a:p>
        </p:txBody>
      </p:sp>
      <p:pic>
        <p:nvPicPr>
          <p:cNvPr id="5" name="Picture 4" descr="22,474 Latin American Flags Stock Photos, Pictures &amp; Royalty-Free Images -  iStock"/>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657600"/>
            <a:ext cx="2924175" cy="2362200"/>
          </a:xfrm>
          <a:prstGeom prst="rect">
            <a:avLst/>
          </a:prstGeom>
          <a:ln>
            <a:noFill/>
          </a:ln>
          <a:effectLst>
            <a:softEdge rad="112500"/>
          </a:effectLst>
        </p:spPr>
      </p:pic>
    </p:spTree>
    <p:extLst>
      <p:ext uri="{BB962C8B-B14F-4D97-AF65-F5344CB8AC3E}">
        <p14:creationId xmlns:p14="http://schemas.microsoft.com/office/powerpoint/2010/main" val="72237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5720" indent="0">
              <a:buNone/>
            </a:pPr>
            <a:r>
              <a:rPr lang="en-US" altLang="en-US" sz="3200" b="1" dirty="0">
                <a:solidFill>
                  <a:srgbClr val="534949"/>
                </a:solidFill>
              </a:rPr>
              <a:t>Survivor and Death Benefits</a:t>
            </a:r>
          </a:p>
          <a:p>
            <a:pPr marL="45720" indent="0">
              <a:buNone/>
            </a:pPr>
            <a:endParaRPr lang="en-US" altLang="en-US" dirty="0">
              <a:solidFill>
                <a:srgbClr val="FF6633"/>
              </a:solidFill>
            </a:endParaRPr>
          </a:p>
          <a:p>
            <a:r>
              <a:rPr lang="en-US" altLang="en-US" dirty="0"/>
              <a:t>Service c</a:t>
            </a:r>
            <a:r>
              <a:rPr lang="en-US" altLang="en-US" dirty="0">
                <a:solidFill>
                  <a:srgbClr val="534949"/>
                </a:solidFill>
              </a:rPr>
              <a:t>onnecte</a:t>
            </a:r>
            <a:r>
              <a:rPr lang="en-US" altLang="en-US" dirty="0"/>
              <a:t>d death benefits </a:t>
            </a:r>
          </a:p>
          <a:p>
            <a:pPr marL="45720" indent="0">
              <a:buNone/>
            </a:pPr>
            <a:r>
              <a:rPr lang="en-US" altLang="en-US" dirty="0"/>
              <a:t>  (Dependency and Indemnity Compensation) </a:t>
            </a:r>
          </a:p>
          <a:p>
            <a:r>
              <a:rPr lang="en-US" altLang="en-US" dirty="0"/>
              <a:t>Non-service connected death benefits</a:t>
            </a:r>
          </a:p>
          <a:p>
            <a:pPr marL="45720" indent="0">
              <a:buNone/>
            </a:pPr>
            <a:r>
              <a:rPr lang="en-US" altLang="en-US" dirty="0"/>
              <a:t>  (Widow/Widower Pension) </a:t>
            </a:r>
          </a:p>
          <a:p>
            <a:r>
              <a:rPr lang="en-US" altLang="en-US" dirty="0"/>
              <a:t>VA burial allowances  </a:t>
            </a:r>
          </a:p>
          <a:p>
            <a:r>
              <a:rPr lang="en-US" altLang="en-US" dirty="0"/>
              <a:t>Government burial markers/headstones</a:t>
            </a:r>
          </a:p>
          <a:p>
            <a:r>
              <a:rPr lang="en-US" altLang="en-US" dirty="0"/>
              <a:t>Bronze star grave flag holders </a:t>
            </a:r>
          </a:p>
          <a:p>
            <a:r>
              <a:rPr lang="en-US" altLang="en-US" dirty="0"/>
              <a:t>Government life insurance claims </a:t>
            </a:r>
          </a:p>
          <a:p>
            <a:r>
              <a:rPr lang="en-US" altLang="en-US" dirty="0"/>
              <a:t>U.S. burial flags </a:t>
            </a:r>
          </a:p>
          <a:p>
            <a:r>
              <a:rPr lang="en-US" altLang="en-US" dirty="0"/>
              <a:t>Calverton National Cemetery </a:t>
            </a:r>
          </a:p>
          <a:p>
            <a:r>
              <a:rPr lang="en-US" altLang="en-US" dirty="0"/>
              <a:t>Replacement medals</a:t>
            </a:r>
          </a:p>
          <a:p>
            <a:endParaRPr lang="en-US" dirty="0"/>
          </a:p>
        </p:txBody>
      </p:sp>
      <p:sp>
        <p:nvSpPr>
          <p:cNvPr id="3" name="Title 2"/>
          <p:cNvSpPr>
            <a:spLocks noGrp="1"/>
          </p:cNvSpPr>
          <p:nvPr>
            <p:ph type="title"/>
          </p:nvPr>
        </p:nvSpPr>
        <p:spPr/>
        <p:txBody>
          <a:bodyPr/>
          <a:lstStyle/>
          <a:p>
            <a:r>
              <a:rPr lang="en-US" dirty="0"/>
              <a:t>Benefits and services</a:t>
            </a:r>
          </a:p>
        </p:txBody>
      </p:sp>
      <p:pic>
        <p:nvPicPr>
          <p:cNvPr id="4" name="Picture 2" descr="C:\Users\cmt4\Documents\Clients file\Trotter, Charlotte\VET Fla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81400"/>
            <a:ext cx="3181350" cy="2331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38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45720" indent="0">
              <a:buNone/>
            </a:pPr>
            <a:r>
              <a:rPr lang="en-US" altLang="en-US" sz="3200" b="1" dirty="0">
                <a:solidFill>
                  <a:srgbClr val="534949"/>
                </a:solidFill>
              </a:rPr>
              <a:t>Health Benefits</a:t>
            </a:r>
          </a:p>
          <a:p>
            <a:endParaRPr lang="en-US" altLang="en-US" dirty="0"/>
          </a:p>
          <a:p>
            <a:r>
              <a:rPr lang="en-US" altLang="en-US" dirty="0"/>
              <a:t>VA medical care enrollment </a:t>
            </a:r>
          </a:p>
          <a:p>
            <a:pPr marL="45720" indent="0">
              <a:buNone/>
            </a:pPr>
            <a:r>
              <a:rPr lang="en-US" altLang="en-US" dirty="0"/>
              <a:t>    (inpatient &amp; outpatient) </a:t>
            </a:r>
          </a:p>
          <a:p>
            <a:r>
              <a:rPr lang="en-US" altLang="en-US" dirty="0"/>
              <a:t>Chemical dependency treatment </a:t>
            </a:r>
          </a:p>
          <a:p>
            <a:r>
              <a:rPr lang="en-US" altLang="en-US" dirty="0"/>
              <a:t>TRICARE </a:t>
            </a:r>
          </a:p>
          <a:p>
            <a:r>
              <a:rPr lang="en-US" altLang="en-US" dirty="0"/>
              <a:t>CHAMPVA (Civilian Health And Medical Program VA)</a:t>
            </a:r>
          </a:p>
          <a:p>
            <a:endParaRPr lang="en-US" altLang="en-US" dirty="0"/>
          </a:p>
          <a:p>
            <a:pPr marL="45720" indent="0">
              <a:buNone/>
            </a:pPr>
            <a:r>
              <a:rPr lang="en-US" altLang="en-US" sz="3200" b="1" dirty="0">
                <a:solidFill>
                  <a:srgbClr val="534949"/>
                </a:solidFill>
              </a:rPr>
              <a:t>Disabled Veteran Benefits</a:t>
            </a:r>
          </a:p>
          <a:p>
            <a:endParaRPr lang="en-US" altLang="en-US" b="1" dirty="0">
              <a:solidFill>
                <a:srgbClr val="FF6633"/>
              </a:solidFill>
            </a:endParaRPr>
          </a:p>
          <a:p>
            <a:r>
              <a:rPr lang="en-US" altLang="en-US" dirty="0"/>
              <a:t>Service connected VA compensation claims </a:t>
            </a:r>
          </a:p>
          <a:p>
            <a:r>
              <a:rPr lang="en-US" altLang="en-US" dirty="0"/>
              <a:t>Non-service connected VA disability pension claims </a:t>
            </a:r>
          </a:p>
          <a:p>
            <a:r>
              <a:rPr lang="en-US" altLang="en-US" dirty="0"/>
              <a:t>Service disabled veteran’s life insurance </a:t>
            </a:r>
          </a:p>
          <a:p>
            <a:r>
              <a:rPr lang="en-US" altLang="en-US" dirty="0"/>
              <a:t>VA vocational rehabilitation </a:t>
            </a:r>
          </a:p>
          <a:p>
            <a:r>
              <a:rPr lang="en-US" altLang="en-US" dirty="0"/>
              <a:t>VA appeals assistance</a:t>
            </a:r>
          </a:p>
          <a:p>
            <a:r>
              <a:rPr lang="en-US" altLang="en-US" dirty="0"/>
              <a:t>Special Adaptive Housing Grants</a:t>
            </a:r>
          </a:p>
          <a:p>
            <a:r>
              <a:rPr lang="en-US" altLang="en-US" dirty="0"/>
              <a:t>Automobile and Special Adaptive Equipment Grants</a:t>
            </a:r>
          </a:p>
          <a:p>
            <a:pPr marL="45720" indent="0">
              <a:buNone/>
            </a:pPr>
            <a:endParaRPr lang="en-US" altLang="en-US" dirty="0">
              <a:latin typeface="Arial" charset="0"/>
            </a:endParaRPr>
          </a:p>
          <a:p>
            <a:endParaRPr lang="en-US" dirty="0"/>
          </a:p>
        </p:txBody>
      </p:sp>
      <p:sp>
        <p:nvSpPr>
          <p:cNvPr id="3" name="Title 2"/>
          <p:cNvSpPr>
            <a:spLocks noGrp="1"/>
          </p:cNvSpPr>
          <p:nvPr>
            <p:ph type="title"/>
          </p:nvPr>
        </p:nvSpPr>
        <p:spPr/>
        <p:txBody>
          <a:bodyPr/>
          <a:lstStyle/>
          <a:p>
            <a:r>
              <a:rPr lang="en-US" dirty="0"/>
              <a:t>Benefits and services cont.</a:t>
            </a:r>
          </a:p>
        </p:txBody>
      </p:sp>
      <p:sp>
        <p:nvSpPr>
          <p:cNvPr id="4" name="AutoShape 2" descr="Buffalo Soldiers and Black Military Hist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uffalo Soldiers and Black Military Histo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31112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45720" indent="0">
              <a:buNone/>
            </a:pPr>
            <a:r>
              <a:rPr lang="en-US" altLang="en-US" b="1" dirty="0">
                <a:solidFill>
                  <a:srgbClr val="534949"/>
                </a:solidFill>
              </a:rPr>
              <a:t>Disabled Veteran Benefits</a:t>
            </a:r>
          </a:p>
          <a:p>
            <a:endParaRPr lang="en-US" altLang="en-US" b="1" dirty="0">
              <a:solidFill>
                <a:srgbClr val="FF6633"/>
              </a:solidFill>
            </a:endParaRPr>
          </a:p>
          <a:p>
            <a:r>
              <a:rPr lang="en-US" altLang="en-US" dirty="0"/>
              <a:t>Service connected VA compensation claims </a:t>
            </a:r>
          </a:p>
          <a:p>
            <a:r>
              <a:rPr lang="en-US" altLang="en-US" dirty="0"/>
              <a:t>Non-service connected VA disability pension claims </a:t>
            </a:r>
          </a:p>
          <a:p>
            <a:r>
              <a:rPr lang="en-US" altLang="en-US" dirty="0"/>
              <a:t>Service disabled veteran’s life insurance </a:t>
            </a:r>
          </a:p>
          <a:p>
            <a:r>
              <a:rPr lang="en-US" altLang="en-US" dirty="0"/>
              <a:t>VA vocational rehabilitation </a:t>
            </a:r>
          </a:p>
          <a:p>
            <a:r>
              <a:rPr lang="en-US" altLang="en-US" dirty="0"/>
              <a:t>VA appeals assistance</a:t>
            </a:r>
          </a:p>
          <a:p>
            <a:r>
              <a:rPr lang="en-US" altLang="en-US" dirty="0"/>
              <a:t>Special Adaptive Housing Grants</a:t>
            </a:r>
          </a:p>
          <a:p>
            <a:r>
              <a:rPr lang="en-US" altLang="en-US" dirty="0"/>
              <a:t>Automobile and Special Adaptive Equipment Grants</a:t>
            </a:r>
          </a:p>
          <a:p>
            <a:pPr marL="45720" indent="0">
              <a:buNone/>
            </a:pPr>
            <a:endParaRPr lang="en-US" altLang="en-US" dirty="0"/>
          </a:p>
          <a:p>
            <a:pPr marL="45720" indent="0">
              <a:buNone/>
            </a:pPr>
            <a:r>
              <a:rPr lang="en-US" altLang="en-US" b="1" dirty="0">
                <a:solidFill>
                  <a:srgbClr val="534949"/>
                </a:solidFill>
              </a:rPr>
              <a:t>Education Benefits</a:t>
            </a:r>
          </a:p>
          <a:p>
            <a:pPr marL="45720" indent="0">
              <a:buNone/>
            </a:pPr>
            <a:endParaRPr lang="en-US" altLang="en-US" b="1" dirty="0">
              <a:solidFill>
                <a:srgbClr val="534949"/>
              </a:solidFill>
            </a:endParaRPr>
          </a:p>
          <a:p>
            <a:r>
              <a:rPr lang="en-US" altLang="en-US" dirty="0"/>
              <a:t>GI Bill for college, vocational and apprenticeship training </a:t>
            </a:r>
          </a:p>
          <a:p>
            <a:r>
              <a:rPr lang="en-US" altLang="en-US" dirty="0"/>
              <a:t>Dependent &amp; Survivor Education (Chapter 35) </a:t>
            </a:r>
          </a:p>
          <a:p>
            <a:pPr>
              <a:buBlip>
                <a:blip r:embed="rId2"/>
              </a:buBlip>
            </a:pPr>
            <a:endParaRPr lang="en-US" altLang="en-US" dirty="0"/>
          </a:p>
          <a:p>
            <a:pPr marL="45720" indent="0">
              <a:buNone/>
            </a:pPr>
            <a:r>
              <a:rPr lang="en-US" altLang="en-US" b="1" dirty="0">
                <a:solidFill>
                  <a:srgbClr val="534949"/>
                </a:solidFill>
              </a:rPr>
              <a:t>Assistance for Recently Discharged Veterans</a:t>
            </a:r>
          </a:p>
          <a:p>
            <a:pPr marL="45720" indent="0">
              <a:buNone/>
            </a:pPr>
            <a:endParaRPr lang="en-US" altLang="en-US" b="1" dirty="0">
              <a:latin typeface="Arial" charset="0"/>
            </a:endParaRPr>
          </a:p>
          <a:p>
            <a:endParaRPr lang="en-US" altLang="en-US" b="1" i="1" u="sng" dirty="0">
              <a:solidFill>
                <a:srgbClr val="534949"/>
              </a:solidFill>
              <a:latin typeface="Arial" charset="0"/>
            </a:endParaRPr>
          </a:p>
          <a:p>
            <a:endParaRPr lang="en-US" altLang="en-US" b="1" i="1" u="sng" dirty="0">
              <a:solidFill>
                <a:srgbClr val="FFCC00"/>
              </a:solidFill>
              <a:latin typeface="Arial" charset="0"/>
            </a:endParaRPr>
          </a:p>
          <a:p>
            <a:endParaRPr lang="en-US" altLang="en-US" b="1" i="1" u="sng" dirty="0">
              <a:solidFill>
                <a:srgbClr val="FFCC00"/>
              </a:solidFill>
              <a:latin typeface="Arial" charset="0"/>
            </a:endParaRPr>
          </a:p>
          <a:p>
            <a:endParaRPr lang="en-US" altLang="en-US" b="1" i="1" u="sng" dirty="0">
              <a:solidFill>
                <a:srgbClr val="534949"/>
              </a:solidFill>
              <a:latin typeface="Arial" charset="0"/>
            </a:endParaRPr>
          </a:p>
          <a:p>
            <a:endParaRPr lang="en-US" dirty="0"/>
          </a:p>
        </p:txBody>
      </p:sp>
      <p:sp>
        <p:nvSpPr>
          <p:cNvPr id="3" name="Title 2"/>
          <p:cNvSpPr>
            <a:spLocks noGrp="1"/>
          </p:cNvSpPr>
          <p:nvPr>
            <p:ph type="title"/>
          </p:nvPr>
        </p:nvSpPr>
        <p:spPr/>
        <p:txBody>
          <a:bodyPr/>
          <a:lstStyle/>
          <a:p>
            <a:r>
              <a:rPr lang="en-US" dirty="0"/>
              <a:t>Benefits and services cont.</a:t>
            </a:r>
          </a:p>
        </p:txBody>
      </p:sp>
      <p:pic>
        <p:nvPicPr>
          <p:cNvPr id="4" name="Picture 6" descr="Buffalo Soldiers and Black Military 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510" y="1752600"/>
            <a:ext cx="2230766" cy="2143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4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State Veterans Home </a:t>
            </a:r>
          </a:p>
          <a:p>
            <a:r>
              <a:rPr lang="en-US" dirty="0"/>
              <a:t>Civil Service Preference </a:t>
            </a:r>
          </a:p>
          <a:p>
            <a:r>
              <a:rPr lang="en-US" dirty="0"/>
              <a:t>Homeless Veterans Programs </a:t>
            </a:r>
          </a:p>
          <a:p>
            <a:r>
              <a:rPr lang="en-US" dirty="0"/>
              <a:t>Overseas benefits </a:t>
            </a:r>
          </a:p>
          <a:p>
            <a:r>
              <a:rPr lang="en-US" dirty="0"/>
              <a:t>State Benefits </a:t>
            </a:r>
          </a:p>
          <a:p>
            <a:pPr lvl="1"/>
            <a:r>
              <a:rPr lang="en-US" dirty="0"/>
              <a:t>Free camping privileges </a:t>
            </a:r>
          </a:p>
          <a:p>
            <a:pPr lvl="1"/>
            <a:r>
              <a:rPr lang="en-US" dirty="0"/>
              <a:t>Free hunting/fishing licenses </a:t>
            </a:r>
          </a:p>
          <a:p>
            <a:pPr lvl="1"/>
            <a:r>
              <a:rPr lang="en-US" dirty="0"/>
              <a:t>Free boat trailer registration fees and taxes </a:t>
            </a:r>
          </a:p>
          <a:p>
            <a:pPr lvl="1"/>
            <a:r>
              <a:rPr lang="en-US" dirty="0"/>
              <a:t>Free handicapped parking card </a:t>
            </a:r>
          </a:p>
          <a:p>
            <a:pPr lvl="1"/>
            <a:r>
              <a:rPr lang="en-US" dirty="0"/>
              <a:t>Free watercraft registration </a:t>
            </a:r>
          </a:p>
          <a:p>
            <a:pPr lvl="1"/>
            <a:r>
              <a:rPr lang="en-US" dirty="0"/>
              <a:t>Free tuition for family members for some state colleges and universities </a:t>
            </a:r>
          </a:p>
          <a:p>
            <a:pPr lvl="1"/>
            <a:r>
              <a:rPr lang="en-US" dirty="0"/>
              <a:t>Job counseling, Westchester County and New York State Department of Labor</a:t>
            </a:r>
          </a:p>
          <a:p>
            <a:r>
              <a:rPr lang="en-US" dirty="0"/>
              <a:t>New York State Blind Annuity Pension</a:t>
            </a:r>
            <a:endParaRPr lang="en-US" dirty="0">
              <a:effectLst/>
            </a:endParaRPr>
          </a:p>
        </p:txBody>
      </p:sp>
      <p:sp>
        <p:nvSpPr>
          <p:cNvPr id="3" name="Title 2"/>
          <p:cNvSpPr>
            <a:spLocks noGrp="1"/>
          </p:cNvSpPr>
          <p:nvPr>
            <p:ph type="title"/>
          </p:nvPr>
        </p:nvSpPr>
        <p:spPr/>
        <p:txBody>
          <a:bodyPr/>
          <a:lstStyle/>
          <a:p>
            <a:r>
              <a:rPr lang="en-US" dirty="0"/>
              <a:t>Other benefits	</a:t>
            </a:r>
          </a:p>
        </p:txBody>
      </p:sp>
      <p:pic>
        <p:nvPicPr>
          <p:cNvPr id="5" name="Picture 4" descr="Military Art Titled Savior In A Storm By Artist Todd Krasovetz Limited  Edition Military Fine Art Print For Sale 16 h x 20 w"/>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6436" y="1828800"/>
            <a:ext cx="3276600" cy="2590800"/>
          </a:xfrm>
          <a:prstGeom prst="rect">
            <a:avLst/>
          </a:prstGeom>
          <a:ln>
            <a:noFill/>
          </a:ln>
          <a:effectLst>
            <a:softEdge rad="112500"/>
          </a:effectLst>
        </p:spPr>
      </p:pic>
    </p:spTree>
    <p:extLst>
      <p:ext uri="{BB962C8B-B14F-4D97-AF65-F5344CB8AC3E}">
        <p14:creationId xmlns:p14="http://schemas.microsoft.com/office/powerpoint/2010/main" val="2185064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TotalTime>
  <Words>976</Words>
  <Application>Microsoft Office PowerPoint</Application>
  <PresentationFormat>On-screen Show (4:3)</PresentationFormat>
  <Paragraphs>154</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Bernard MT Condensed</vt:lpstr>
      <vt:lpstr>Calibri</vt:lpstr>
      <vt:lpstr>Franklin Gothic Medium</vt:lpstr>
      <vt:lpstr>Gill Sans MT Ext Condensed Bold</vt:lpstr>
      <vt:lpstr>Wingdings</vt:lpstr>
      <vt:lpstr>Wingdings 2</vt:lpstr>
      <vt:lpstr>Grid</vt:lpstr>
      <vt:lpstr>PowerPoint Presentation</vt:lpstr>
      <vt:lpstr>WESTCHESTER COUNTY VETERANS SERVICE AGENCY</vt:lpstr>
      <vt:lpstr>Mission Statement</vt:lpstr>
      <vt:lpstr>Benefit Eligibility</vt:lpstr>
      <vt:lpstr>Benefit Eligibility cont.</vt:lpstr>
      <vt:lpstr>Benefits and services</vt:lpstr>
      <vt:lpstr>Benefits and services cont.</vt:lpstr>
      <vt:lpstr>Benefits and services cont.</vt:lpstr>
      <vt:lpstr>Other benefits </vt:lpstr>
      <vt:lpstr>Resources FOR VETERANS</vt:lpstr>
      <vt:lpstr>Resources for Veterans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WESTCHESTER COUNTY VETERANS SERVICE AGENCY</dc:title>
  <dc:creator>Trotter, Charlotte</dc:creator>
  <cp:lastModifiedBy>Bruce Segall</cp:lastModifiedBy>
  <cp:revision>34</cp:revision>
  <dcterms:created xsi:type="dcterms:W3CDTF">2020-11-09T17:00:49Z</dcterms:created>
  <dcterms:modified xsi:type="dcterms:W3CDTF">2020-11-11T20:24:59Z</dcterms:modified>
</cp:coreProperties>
</file>